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Office of Equity and Compliance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2021-2022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033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IX and Discrimination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 IX = Sexual </a:t>
            </a:r>
            <a:r>
              <a:rPr lang="en-US" dirty="0" err="1" smtClean="0"/>
              <a:t>Harassmentment</a:t>
            </a:r>
            <a:r>
              <a:rPr lang="en-US" dirty="0" smtClean="0"/>
              <a:t>, Sexual Misconduct, Sexual Assault, Domestic Violence, Dating Violence, Stalking, Retaliation (for such complaints)</a:t>
            </a:r>
          </a:p>
          <a:p>
            <a:pPr lvl="1"/>
            <a:r>
              <a:rPr lang="en-US" dirty="0"/>
              <a:t>Southern Illinois University Carbondale (</a:t>
            </a:r>
            <a:r>
              <a:rPr lang="en-US" dirty="0" smtClean="0"/>
              <a:t>SIUC) Interim </a:t>
            </a:r>
            <a:r>
              <a:rPr lang="en-US" dirty="0"/>
              <a:t>Policy and </a:t>
            </a:r>
            <a:r>
              <a:rPr lang="en-US" dirty="0" smtClean="0"/>
              <a:t>Procedures on Sexual </a:t>
            </a:r>
            <a:r>
              <a:rPr lang="en-US" dirty="0"/>
              <a:t>Harassment, Sexual Assault, Sexual Misconduct, </a:t>
            </a:r>
            <a:r>
              <a:rPr lang="en-US" dirty="0" smtClean="0"/>
              <a:t>Dating </a:t>
            </a:r>
            <a:r>
              <a:rPr lang="en-US" dirty="0"/>
              <a:t>Violence, Domestic Violence and Stalking</a:t>
            </a:r>
          </a:p>
          <a:p>
            <a:pPr lvl="1"/>
            <a:r>
              <a:rPr lang="en-US" dirty="0"/>
              <a:t>Effective August 14, 2020</a:t>
            </a:r>
            <a:endParaRPr lang="en-US" dirty="0" smtClean="0"/>
          </a:p>
          <a:p>
            <a:r>
              <a:rPr lang="en-US" dirty="0" smtClean="0"/>
              <a:t>Discrimination: Gender, Age, Race, Sexual Orientation, Veteran Status, Religion, Pregnancy,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552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OEC and report</a:t>
            </a:r>
          </a:p>
          <a:p>
            <a:r>
              <a:rPr lang="en-US" dirty="0" smtClean="0"/>
              <a:t>OEC will contact complaining party</a:t>
            </a:r>
          </a:p>
          <a:p>
            <a:r>
              <a:rPr lang="en-US" dirty="0" smtClean="0"/>
              <a:t>They decide if they want to go </a:t>
            </a:r>
            <a:r>
              <a:rPr lang="en-US" dirty="0" smtClean="0"/>
              <a:t>forward</a:t>
            </a:r>
          </a:p>
          <a:p>
            <a:r>
              <a:rPr lang="en-US" dirty="0" smtClean="0"/>
              <a:t>Technically not mandated reporting, but….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98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Sexual Harassment</a:t>
            </a:r>
          </a:p>
          <a:p>
            <a:pPr lvl="1"/>
            <a:r>
              <a:rPr lang="en-US" dirty="0" smtClean="0"/>
              <a:t>Comments, jokes, pressuring someone for dates, touching, etc.</a:t>
            </a:r>
          </a:p>
          <a:p>
            <a:r>
              <a:rPr lang="en-US" dirty="0" smtClean="0"/>
              <a:t>Sexual Assault</a:t>
            </a:r>
          </a:p>
          <a:p>
            <a:pPr lvl="1"/>
            <a:r>
              <a:rPr lang="en-US" dirty="0" smtClean="0"/>
              <a:t>Rape, Fondling of sex organs, etc.</a:t>
            </a:r>
          </a:p>
          <a:p>
            <a:r>
              <a:rPr lang="en-US" dirty="0" smtClean="0"/>
              <a:t>Sexual Misconduct</a:t>
            </a:r>
          </a:p>
          <a:p>
            <a:pPr lvl="1"/>
            <a:r>
              <a:rPr lang="en-US" dirty="0" smtClean="0"/>
              <a:t>Pretty much everything else</a:t>
            </a:r>
          </a:p>
          <a:p>
            <a:r>
              <a:rPr lang="en-US" dirty="0" smtClean="0"/>
              <a:t>Dating Violence</a:t>
            </a:r>
          </a:p>
          <a:p>
            <a:pPr lvl="1"/>
            <a:r>
              <a:rPr lang="en-US" dirty="0" smtClean="0"/>
              <a:t>Violence between people who are dating</a:t>
            </a:r>
          </a:p>
          <a:p>
            <a:r>
              <a:rPr lang="en-US" dirty="0" smtClean="0"/>
              <a:t>Domestic Violence</a:t>
            </a:r>
          </a:p>
          <a:p>
            <a:pPr lvl="1"/>
            <a:r>
              <a:rPr lang="en-US" dirty="0" smtClean="0"/>
              <a:t>Violence between others with a domestic relationship</a:t>
            </a:r>
          </a:p>
          <a:p>
            <a:r>
              <a:rPr lang="en-US" dirty="0" smtClean="0"/>
              <a:t>Stalking</a:t>
            </a:r>
          </a:p>
          <a:p>
            <a:pPr lvl="1"/>
            <a:r>
              <a:rPr lang="en-US" dirty="0" smtClean="0"/>
              <a:t>2 or more actions</a:t>
            </a:r>
          </a:p>
          <a:p>
            <a:r>
              <a:rPr lang="en-US" dirty="0" smtClean="0"/>
              <a:t>Retaliation</a:t>
            </a:r>
          </a:p>
          <a:p>
            <a:pPr lvl="1"/>
            <a:r>
              <a:rPr lang="en-US" dirty="0" smtClean="0"/>
              <a:t>For reporting, participating in, or not participating in a case of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279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SAFE.SIU.EDU</a:t>
            </a:r>
          </a:p>
          <a:p>
            <a:pPr lvl="1"/>
            <a:r>
              <a:rPr lang="en-US" dirty="0" smtClean="0"/>
              <a:t>Crime Reporting </a:t>
            </a:r>
            <a:r>
              <a:rPr lang="en-US" dirty="0" smtClean="0"/>
              <a:t>Form</a:t>
            </a:r>
          </a:p>
          <a:p>
            <a:pPr lvl="1"/>
            <a:r>
              <a:rPr lang="en-US" dirty="0" smtClean="0"/>
              <a:t>Mandated Reporters</a:t>
            </a:r>
            <a:endParaRPr lang="en-US" dirty="0" smtClean="0"/>
          </a:p>
          <a:p>
            <a:r>
              <a:rPr lang="en-US" dirty="0" smtClean="0"/>
              <a:t>Report! Report! Report!</a:t>
            </a:r>
          </a:p>
          <a:p>
            <a:pPr lvl="1"/>
            <a:r>
              <a:rPr lang="en-US" dirty="0" smtClean="0"/>
              <a:t>When </a:t>
            </a:r>
            <a:r>
              <a:rPr lang="en-US" dirty="0" smtClean="0"/>
              <a:t>in doubt, REPORT!</a:t>
            </a:r>
          </a:p>
          <a:p>
            <a:pPr lvl="1"/>
            <a:r>
              <a:rPr lang="en-US" dirty="0" smtClean="0"/>
              <a:t>Even if you think someone else reported, if you weren’t there when they did, REPORT!</a:t>
            </a:r>
          </a:p>
          <a:p>
            <a:r>
              <a:rPr lang="en-US" dirty="0" smtClean="0"/>
              <a:t>OEC needs as much info as you have</a:t>
            </a:r>
          </a:p>
          <a:p>
            <a:pPr lvl="1"/>
            <a:r>
              <a:rPr lang="en-US" dirty="0" smtClean="0"/>
              <a:t>We may contact you for more if you don’t provide </a:t>
            </a:r>
            <a:r>
              <a:rPr lang="en-US" dirty="0" smtClean="0"/>
              <a:t>enough</a:t>
            </a:r>
          </a:p>
          <a:p>
            <a:pPr lvl="1"/>
            <a:r>
              <a:rPr lang="en-US" dirty="0" smtClean="0"/>
              <a:t>Cannot be anonymous!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82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Get a SAFE report, Police Report, or Walk-In</a:t>
            </a:r>
          </a:p>
          <a:p>
            <a:pPr lvl="1"/>
            <a:r>
              <a:rPr lang="en-US" dirty="0" smtClean="0"/>
              <a:t>There are not formal complaints</a:t>
            </a:r>
          </a:p>
          <a:p>
            <a:r>
              <a:rPr lang="en-US" dirty="0" smtClean="0"/>
              <a:t>Reach out by email to complainant/victim/survivor with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OEC and Confidential Advisor</a:t>
            </a:r>
            <a:endParaRPr lang="en-US" dirty="0" smtClean="0"/>
          </a:p>
          <a:p>
            <a:r>
              <a:rPr lang="en-US" dirty="0" smtClean="0"/>
              <a:t>That person can choose to contact us or not</a:t>
            </a:r>
          </a:p>
          <a:p>
            <a:r>
              <a:rPr lang="en-US" dirty="0" smtClean="0"/>
              <a:t>That person can get accommodations without speaking to us for filing a complaint</a:t>
            </a:r>
          </a:p>
          <a:p>
            <a:r>
              <a:rPr lang="en-US" dirty="0" smtClean="0"/>
              <a:t>If they want to file a complaint, they must speak to us and sign a complaint against the accused/Respondent</a:t>
            </a:r>
          </a:p>
          <a:p>
            <a:pPr lvl="1"/>
            <a:r>
              <a:rPr lang="en-US" dirty="0" smtClean="0"/>
              <a:t>Or  Title IX Coordinator may file</a:t>
            </a:r>
          </a:p>
          <a:p>
            <a:r>
              <a:rPr lang="en-US" dirty="0" smtClean="0"/>
              <a:t>We start the process after that</a:t>
            </a:r>
          </a:p>
          <a:p>
            <a:pPr lvl="1"/>
            <a:r>
              <a:rPr lang="en-US" dirty="0" smtClean="0"/>
              <a:t>Call in Respondent</a:t>
            </a:r>
          </a:p>
          <a:p>
            <a:pPr lvl="1"/>
            <a:r>
              <a:rPr lang="en-US" dirty="0" smtClean="0"/>
              <a:t>Call Witnesses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82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When Someone Comes To You With a Complaint?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REPORT at SAFE.SIU.EDU</a:t>
            </a:r>
          </a:p>
          <a:p>
            <a:pPr lvl="1"/>
            <a:r>
              <a:rPr lang="en-US" dirty="0" smtClean="0"/>
              <a:t>Tell the complainant that you must report</a:t>
            </a:r>
          </a:p>
          <a:p>
            <a:pPr lvl="2"/>
            <a:r>
              <a:rPr lang="en-US" dirty="0" smtClean="0"/>
              <a:t>These reports go to OEC, </a:t>
            </a:r>
            <a:r>
              <a:rPr lang="en-US" dirty="0" err="1" smtClean="0"/>
              <a:t>Clery</a:t>
            </a:r>
            <a:r>
              <a:rPr lang="en-US" dirty="0" smtClean="0"/>
              <a:t>, and Confidential Advisors</a:t>
            </a:r>
          </a:p>
          <a:p>
            <a:r>
              <a:rPr lang="en-US" dirty="0" smtClean="0"/>
              <a:t>Be prepared to be a possible witness</a:t>
            </a:r>
          </a:p>
          <a:p>
            <a:r>
              <a:rPr lang="en-US" dirty="0" smtClean="0"/>
              <a:t>Tell Complaining Party about Counseling, Confidential Advisors</a:t>
            </a:r>
          </a:p>
          <a:p>
            <a:r>
              <a:rPr lang="en-US" dirty="0" smtClean="0"/>
              <a:t>Look on OEC website (equity.siu.edu) for the SAFE brochure which you can print and give to the complainant</a:t>
            </a:r>
          </a:p>
          <a:p>
            <a:r>
              <a:rPr lang="en-US" dirty="0" smtClean="0"/>
              <a:t>Report to your superiors</a:t>
            </a:r>
          </a:p>
          <a:p>
            <a:r>
              <a:rPr lang="en-US" dirty="0" smtClean="0"/>
              <a:t>If something is in progress, CALL 911</a:t>
            </a:r>
          </a:p>
          <a:p>
            <a:r>
              <a:rPr lang="en-US" dirty="0" smtClean="0"/>
              <a:t>If something is not in progress, complainant should decide if they want to call 911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840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not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Don’t blame complainant</a:t>
            </a:r>
          </a:p>
          <a:p>
            <a:r>
              <a:rPr lang="en-US" dirty="0" smtClean="0"/>
              <a:t>Don’t Investigate! </a:t>
            </a:r>
            <a:endParaRPr lang="en-US" dirty="0"/>
          </a:p>
          <a:p>
            <a:r>
              <a:rPr lang="en-US" dirty="0" smtClean="0"/>
              <a:t>Don’t wait to file a Crime Reporting Form</a:t>
            </a:r>
          </a:p>
          <a:p>
            <a:r>
              <a:rPr lang="en-US" dirty="0" smtClean="0"/>
              <a:t>Don’t tell anyone you don’t have to report</a:t>
            </a:r>
          </a:p>
          <a:p>
            <a:pPr lvl="1"/>
            <a:r>
              <a:rPr lang="en-US" dirty="0" smtClean="0"/>
              <a:t>You MUST report. You are a mandated reporter</a:t>
            </a:r>
          </a:p>
          <a:p>
            <a:r>
              <a:rPr lang="en-US" dirty="0" smtClean="0"/>
              <a:t>Don’t leave out information in your SAFE Report/Crime Reporting form</a:t>
            </a:r>
          </a:p>
          <a:p>
            <a:r>
              <a:rPr lang="en-US" dirty="0" smtClean="0"/>
              <a:t>Don’t put words in someone’s mouth. Just listen to what they tell you and report that</a:t>
            </a:r>
          </a:p>
          <a:p>
            <a:r>
              <a:rPr lang="en-US" dirty="0" smtClean="0"/>
              <a:t>Don’t make up stuff. If you can’t remember the next steps, don’t make them up. Just be honest with the Complainant and try to get them to a knowledgeable resource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689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Don’t date or try to date students or people you supervise</a:t>
            </a:r>
          </a:p>
          <a:p>
            <a:pPr lvl="1"/>
            <a:r>
              <a:rPr lang="en-US" dirty="0" smtClean="0"/>
              <a:t>Consenting Relationships policy</a:t>
            </a:r>
          </a:p>
          <a:p>
            <a:pPr lvl="1"/>
            <a:r>
              <a:rPr lang="en-US" dirty="0" smtClean="0"/>
              <a:t>Going to be seen as sexual harassment</a:t>
            </a:r>
          </a:p>
          <a:p>
            <a:r>
              <a:rPr lang="en-US" dirty="0" smtClean="0"/>
              <a:t>Don’t touch anyone</a:t>
            </a:r>
          </a:p>
          <a:p>
            <a:r>
              <a:rPr lang="en-US" dirty="0" smtClean="0"/>
              <a:t>Don’t use phone numbers, social media, </a:t>
            </a:r>
            <a:r>
              <a:rPr lang="en-US" dirty="0" err="1" smtClean="0"/>
              <a:t>etc</a:t>
            </a:r>
            <a:r>
              <a:rPr lang="en-US" dirty="0" smtClean="0"/>
              <a:t>, to contact people after hours</a:t>
            </a:r>
          </a:p>
          <a:p>
            <a:r>
              <a:rPr lang="en-US" dirty="0" smtClean="0"/>
              <a:t>You might be trying to be helpful, but a student may see that as “Creepy” and report you</a:t>
            </a:r>
          </a:p>
          <a:p>
            <a:r>
              <a:rPr lang="en-US" dirty="0" smtClean="0"/>
              <a:t>Be professional</a:t>
            </a:r>
          </a:p>
          <a:p>
            <a:r>
              <a:rPr lang="en-US" dirty="0" smtClean="0"/>
              <a:t>Treat people with respect</a:t>
            </a:r>
          </a:p>
          <a:p>
            <a:r>
              <a:rPr lang="en-US" dirty="0" smtClean="0"/>
              <a:t>Be constructive</a:t>
            </a:r>
          </a:p>
          <a:p>
            <a:r>
              <a:rPr lang="en-US" dirty="0" smtClean="0"/>
              <a:t>Keep Documentation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362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</TotalTime>
  <Words>598</Words>
  <Application>Microsoft Office PowerPoint</Application>
  <PresentationFormat>Widescreen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Office of Equity and Compliance Training</vt:lpstr>
      <vt:lpstr>Title IX and Discrimination</vt:lpstr>
      <vt:lpstr>Discrimination</vt:lpstr>
      <vt:lpstr>Title IX</vt:lpstr>
      <vt:lpstr>Reporting</vt:lpstr>
      <vt:lpstr>Procedure</vt:lpstr>
      <vt:lpstr>What To Do When Someone Comes To You With a Complaint?</vt:lpstr>
      <vt:lpstr>What not to do</vt:lpstr>
      <vt:lpstr>Tips</vt:lpstr>
    </vt:vector>
  </TitlesOfParts>
  <Company>SIU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 Training</dc:title>
  <dc:creator>Parker, Casey L</dc:creator>
  <cp:lastModifiedBy>Parker, Casey L</cp:lastModifiedBy>
  <cp:revision>6</cp:revision>
  <dcterms:created xsi:type="dcterms:W3CDTF">2021-07-06T16:41:11Z</dcterms:created>
  <dcterms:modified xsi:type="dcterms:W3CDTF">2021-08-03T15:40:37Z</dcterms:modified>
</cp:coreProperties>
</file>